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62" r:id="rId5"/>
    <p:sldId id="263" r:id="rId6"/>
    <p:sldId id="265" r:id="rId7"/>
    <p:sldId id="274" r:id="rId8"/>
    <p:sldId id="276" r:id="rId9"/>
    <p:sldId id="266" r:id="rId10"/>
    <p:sldId id="275" r:id="rId11"/>
    <p:sldId id="279" r:id="rId12"/>
    <p:sldId id="278" r:id="rId13"/>
    <p:sldId id="269" r:id="rId14"/>
    <p:sldId id="270" r:id="rId15"/>
    <p:sldId id="280" r:id="rId16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18"/>
      <p:italic r:id="rId19"/>
    </p:embeddedFont>
    <p:embeddedFont>
      <p:font typeface="산돌고딕 L" panose="0203050400010101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Aharoni" panose="020B0604020202020204" charset="-79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산돌고딕 M" panose="02030504000101010101" pitchFamily="18" charset="-127"/>
      <p:regular r:id="rId28"/>
    </p:embeddedFont>
    <p:embeddedFont>
      <p:font typeface="-윤고딕320" panose="02030504000101010101" pitchFamily="18" charset="-127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84BE"/>
    <a:srgbClr val="6097C7"/>
    <a:srgbClr val="00B0F0"/>
    <a:srgbClr val="00759E"/>
    <a:srgbClr val="ECECEC"/>
    <a:srgbClr val="00A1DA"/>
    <a:srgbClr val="FFF4D5"/>
    <a:srgbClr val="008E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664" autoAdjust="0"/>
  </p:normalViewPr>
  <p:slideViewPr>
    <p:cSldViewPr snapToGrid="0">
      <p:cViewPr varScale="1">
        <p:scale>
          <a:sx n="97" d="100"/>
          <a:sy n="97" d="100"/>
        </p:scale>
        <p:origin x="816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8C7B7-7EDC-479C-89CE-E242E5237438}" type="datetimeFigureOut">
              <a:rPr lang="ko-KR" altLang="en-US" smtClean="0"/>
              <a:pPr/>
              <a:t>2016-04-24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CB5C4-7B12-4A4D-80A5-D8294D188D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885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698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715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759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400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일단 </a:t>
            </a:r>
            <a:r>
              <a:rPr lang="en-US" altLang="ko-KR" dirty="0" smtClean="0"/>
              <a:t>UI</a:t>
            </a:r>
            <a:r>
              <a:rPr lang="ko-KR" altLang="en-US" dirty="0" smtClean="0"/>
              <a:t>구성은 이런 식으로 갈 거고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처리는 눈에 안 보이긴 한데 하고 있는 중입니다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실제 </a:t>
            </a:r>
            <a:r>
              <a:rPr lang="ko-KR" altLang="en-US" dirty="0" err="1" smtClean="0"/>
              <a:t>에디팅</a:t>
            </a:r>
            <a:r>
              <a:rPr lang="ko-KR" altLang="en-US" dirty="0" smtClean="0"/>
              <a:t> 툴 부분은 아직 옮기는 중이고 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회원가입은 지난번 </a:t>
            </a:r>
            <a:r>
              <a:rPr lang="ko-KR" altLang="en-US" dirty="0" err="1" smtClean="0"/>
              <a:t>스샷에서</a:t>
            </a:r>
            <a:r>
              <a:rPr lang="ko-KR" altLang="en-US" dirty="0" smtClean="0"/>
              <a:t> 변동사항 없어서 그대로 두고 이것만 드립니다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302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비콘의</a:t>
            </a:r>
            <a:r>
              <a:rPr lang="ko-KR" altLang="en-US" dirty="0" smtClean="0"/>
              <a:t> 전파 세기로 거리를 측정하게 되는데 이 세기가 장애물이나 거리에 따라 </a:t>
            </a:r>
            <a:r>
              <a:rPr lang="ko-KR" altLang="en-US" dirty="0" err="1" smtClean="0"/>
              <a:t>어차가</a:t>
            </a:r>
            <a:r>
              <a:rPr lang="ko-KR" altLang="en-US" dirty="0" smtClean="0"/>
              <a:t> 발생해서 위치가 튀는 것 같다 </a:t>
            </a:r>
            <a:r>
              <a:rPr lang="ko-KR" altLang="en-US" dirty="0" err="1" smtClean="0"/>
              <a:t>비콘</a:t>
            </a:r>
            <a:r>
              <a:rPr lang="ko-KR" altLang="en-US" dirty="0" smtClean="0"/>
              <a:t> 수를 늘리거나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거리를 측정하는 방법을 </a:t>
            </a:r>
            <a:r>
              <a:rPr lang="ko-KR" altLang="en-US" dirty="0" err="1" smtClean="0"/>
              <a:t>바꿔봐야할</a:t>
            </a:r>
            <a:r>
              <a:rPr lang="ko-KR" altLang="en-US" dirty="0" smtClean="0"/>
              <a:t> 것 같습니다 하시면 될 것 같고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107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14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37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049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07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93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2016-04-24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499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2016-04-24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968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2016-04-24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513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2016-04-24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49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2016-04-24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76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2016-04-24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876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84F33-2862-4F37-8707-3E6DA67DBAE6}" type="datetimeFigureOut">
              <a:rPr lang="ko-KR" altLang="en-US" smtClean="0"/>
              <a:pPr/>
              <a:t>2016-04-24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606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file:///C:\Users\DongKyu\Downloads\&#51473;&#44036;&#48156;&#54364;%20(1)\&#46041;&#44508;&#54805;2.mp4" TargetMode="External"/><Relationship Id="rId7" Type="http://schemas.openxmlformats.org/officeDocument/2006/relationships/image" Target="../media/image18.png"/><Relationship Id="rId2" Type="http://schemas.openxmlformats.org/officeDocument/2006/relationships/video" Target="file:///C:\Users\DongKyu\Downloads\&#51473;&#44036;&#48156;&#54364;%20(1)\&#46041;&#44508;&#54805;1.mp4" TargetMode="External"/><Relationship Id="rId1" Type="http://schemas.microsoft.com/office/2007/relationships/media" Target="file:///C:\Users\DongKyu\Downloads\&#51473;&#44036;&#48156;&#54364;%20(1)\&#46041;&#44508;&#54805;1.mp4" TargetMode="Externa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video" Target="file:///C:\Users\DongKyu\Downloads\&#51473;&#44036;&#48156;&#54364;%20(1)\&#46041;&#44508;&#54805;2.mp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file:///C:\Users\DongKyu\Downloads\&#51473;&#44036;&#48156;&#54364;%20(1)\&#49849;&#51652;&#51060;&#54805;2.mp4" TargetMode="Externa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video" Target="file:///C:\Users\DongKyu\Downloads\&#51473;&#44036;&#48156;&#54364;%20(1)\&#49849;&#51652;&#51060;&#54805;2.mp4" TargetMode="Externa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85412" y="4145320"/>
            <a:ext cx="3573176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종합 설계 프로젝트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2 &amp;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융합 프로젝트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M" panose="02030504000101010101" pitchFamily="18" charset="-127"/>
                <a:ea typeface="산돌고딕 M" panose="02030504000101010101" pitchFamily="18" charset="-127"/>
              </a:rPr>
              <a:t>Team </a:t>
            </a:r>
            <a:r>
              <a:rPr lang="en-US" altLang="ko-KR" sz="1600" b="1" dirty="0">
                <a:solidFill>
                  <a:schemeClr val="bg1"/>
                </a:solidFill>
                <a:latin typeface="산돌고딕 M" panose="02030504000101010101" pitchFamily="18" charset="-127"/>
                <a:ea typeface="산돌고딕 M" panose="02030504000101010101" pitchFamily="18" charset="-127"/>
                <a:cs typeface="Aharoni" panose="02010803020104030203" pitchFamily="2" charset="-79"/>
              </a:rPr>
              <a:t>7</a:t>
            </a:r>
            <a:r>
              <a:rPr lang="en-US" altLang="ko-KR" sz="1600" b="1" baseline="30000" dirty="0">
                <a:solidFill>
                  <a:schemeClr val="bg1"/>
                </a:solidFill>
                <a:latin typeface="산돌고딕 M" panose="02030504000101010101" pitchFamily="18" charset="-127"/>
                <a:ea typeface="산돌고딕 M" panose="02030504000101010101" pitchFamily="18" charset="-127"/>
                <a:cs typeface="Aharoni" panose="02010803020104030203" pitchFamily="2" charset="-79"/>
              </a:rPr>
              <a:t>th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M" panose="02030504000101010101" pitchFamily="18" charset="-127"/>
                <a:ea typeface="산돌고딕 M" panose="02030504000101010101" pitchFamily="18" charset="-127"/>
              </a:rPr>
              <a:t> BE:COME</a:t>
            </a:r>
            <a:endParaRPr lang="ko-KR" altLang="en-US" sz="1600" b="1" dirty="0">
              <a:solidFill>
                <a:schemeClr val="bg1"/>
              </a:solidFill>
              <a:effectLst>
                <a:outerShdw blurRad="127000" dir="5400000" algn="ctr" rotWithShape="0">
                  <a:srgbClr val="000000">
                    <a:alpha val="40000"/>
                  </a:srgbClr>
                </a:outerShdw>
              </a:effectLst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9112" y="4838289"/>
            <a:ext cx="6845776" cy="6155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어플리케이션을 통한 실내 도면 제공과</a:t>
            </a:r>
            <a:r>
              <a:rPr lang="en-US" altLang="ko-KR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 </a:t>
            </a:r>
            <a:r>
              <a:rPr lang="ko-KR" altLang="en-US" sz="1700" dirty="0" err="1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비콘을</a:t>
            </a:r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 통한 사용자와 시설의</a:t>
            </a:r>
            <a:endParaRPr lang="en-US" altLang="ko-KR" sz="1700" dirty="0">
              <a:solidFill>
                <a:schemeClr val="bg1"/>
              </a:solidFill>
              <a:effectLst>
                <a:outerShdw blurRad="127000" dir="5400000" algn="ctr" rotWithShape="0">
                  <a:srgbClr val="000000">
                    <a:alpha val="40000"/>
                  </a:srgbClr>
                </a:outerShdw>
              </a:effectLst>
              <a:latin typeface="산돌고딕 L" panose="02030504000101010101" pitchFamily="18" charset="-127"/>
              <a:ea typeface="산돌고딕 L" panose="02030504000101010101" pitchFamily="18" charset="-127"/>
            </a:endParaRPr>
          </a:p>
          <a:p>
            <a:pPr algn="ctr"/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위치 파악</a:t>
            </a:r>
            <a:r>
              <a:rPr lang="en-US" altLang="ko-KR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 </a:t>
            </a:r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및 </a:t>
            </a:r>
            <a:r>
              <a:rPr lang="en-US" altLang="ko-KR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NFC</a:t>
            </a:r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와 </a:t>
            </a:r>
            <a:r>
              <a:rPr lang="en-US" altLang="ko-KR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QR</a:t>
            </a:r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코드를 통한 시설 상세 정보 제공 서비스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776" y="2179838"/>
            <a:ext cx="1800448" cy="1859158"/>
          </a:xfrm>
          <a:prstGeom prst="rect">
            <a:avLst/>
          </a:prstGeom>
          <a:effectLst>
            <a:outerShdw blurRad="1016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66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8"/>
          <p:cNvGrpSpPr/>
          <p:nvPr/>
        </p:nvGrpSpPr>
        <p:grpSpPr>
          <a:xfrm>
            <a:off x="3575516" y="522371"/>
            <a:ext cx="1992968" cy="1207962"/>
            <a:chOff x="6688637" y="2044307"/>
            <a:chExt cx="1992968" cy="1207962"/>
          </a:xfrm>
        </p:grpSpPr>
        <p:sp>
          <p:nvSpPr>
            <p:cNvPr id="40" name="TextBox 39"/>
            <p:cNvSpPr txBox="1"/>
            <p:nvPr/>
          </p:nvSpPr>
          <p:spPr>
            <a:xfrm flipH="1">
              <a:off x="6688637" y="2913715"/>
              <a:ext cx="1992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</a:t>
              </a:r>
              <a:r>
                <a:rPr lang="ko-KR" altLang="en-US" sz="16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제작 프로그램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9" name="TextBox 7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026" name="Picture 2" descr="C:\Users\정성훈제\Desktop\동원이형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730325"/>
            <a:ext cx="9144000" cy="5057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533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891540" y="1793317"/>
            <a:ext cx="7078979" cy="4036907"/>
            <a:chOff x="838200" y="1807633"/>
            <a:chExt cx="7078979" cy="4036907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366857" y="2641177"/>
              <a:ext cx="4036906" cy="236982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725246" y="2652605"/>
              <a:ext cx="4036905" cy="2346961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47" y="2644986"/>
              <a:ext cx="4036905" cy="2362200"/>
            </a:xfrm>
            <a:prstGeom prst="rect">
              <a:avLst/>
            </a:prstGeom>
          </p:spPr>
        </p:pic>
      </p:grpSp>
      <p:sp>
        <p:nvSpPr>
          <p:cNvPr id="13" name="오른쪽 화살표 12"/>
          <p:cNvSpPr/>
          <p:nvPr/>
        </p:nvSpPr>
        <p:spPr>
          <a:xfrm>
            <a:off x="-3012" y="128906"/>
            <a:ext cx="2425655" cy="625716"/>
          </a:xfrm>
          <a:prstGeom prst="rightArrow">
            <a:avLst>
              <a:gd name="adj1" fmla="val 67823"/>
              <a:gd name="adj2" fmla="val 8754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Testing</a:t>
            </a:r>
            <a:endParaRPr lang="ko-KR" altLang="en-US" sz="32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682564" y="981398"/>
            <a:ext cx="6136617" cy="5601487"/>
            <a:chOff x="1849143" y="1309058"/>
            <a:chExt cx="5603217" cy="5114601"/>
          </a:xfrm>
        </p:grpSpPr>
        <p:grpSp>
          <p:nvGrpSpPr>
            <p:cNvPr id="2" name="그룹 1"/>
            <p:cNvGrpSpPr/>
            <p:nvPr/>
          </p:nvGrpSpPr>
          <p:grpSpPr>
            <a:xfrm>
              <a:off x="1849144" y="1309058"/>
              <a:ext cx="5603216" cy="5114601"/>
              <a:chOff x="3212877" y="1493293"/>
              <a:chExt cx="4740498" cy="4128784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3711" y="1493293"/>
                <a:ext cx="2322441" cy="4128784"/>
              </a:xfrm>
              <a:prstGeom prst="rect">
                <a:avLst/>
              </a:prstGeom>
            </p:spPr>
          </p:pic>
          <p:sp>
            <p:nvSpPr>
              <p:cNvPr id="4" name="설명선 2 3"/>
              <p:cNvSpPr/>
              <p:nvPr/>
            </p:nvSpPr>
            <p:spPr>
              <a:xfrm>
                <a:off x="6467475" y="1493293"/>
                <a:ext cx="1485900" cy="609601"/>
              </a:xfrm>
              <a:prstGeom prst="borderCallout2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spc="-150" dirty="0" smtClean="0">
                    <a:solidFill>
                      <a:schemeClr val="tx1"/>
                    </a:solidFill>
                  </a:rPr>
                  <a:t>구역  사이즈 및  위치 설정</a:t>
                </a:r>
                <a:endParaRPr lang="ko-KR" altLang="en-US" sz="1400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설명선 2 4"/>
              <p:cNvSpPr/>
              <p:nvPr/>
            </p:nvSpPr>
            <p:spPr>
              <a:xfrm>
                <a:off x="5829300" y="3731668"/>
                <a:ext cx="981075" cy="545057"/>
              </a:xfrm>
              <a:prstGeom prst="borderCallout2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spc="-150" dirty="0" smtClean="0">
                    <a:solidFill>
                      <a:schemeClr val="tx1"/>
                    </a:solidFill>
                  </a:rPr>
                  <a:t>사용자 위치</a:t>
                </a:r>
                <a:endParaRPr lang="ko-KR" altLang="en-US" sz="1400" b="1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설명선 2 5"/>
              <p:cNvSpPr/>
              <p:nvPr/>
            </p:nvSpPr>
            <p:spPr>
              <a:xfrm>
                <a:off x="5486400" y="2372757"/>
                <a:ext cx="1069752" cy="271383"/>
              </a:xfrm>
              <a:prstGeom prst="borderCallout2">
                <a:avLst>
                  <a:gd name="adj1" fmla="val 18750"/>
                  <a:gd name="adj2" fmla="val -8333"/>
                  <a:gd name="adj3" fmla="val 18751"/>
                  <a:gd name="adj4" fmla="val -43851"/>
                  <a:gd name="adj5" fmla="val 18887"/>
                  <a:gd name="adj6" fmla="val -1414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spc="-150" dirty="0" smtClean="0">
                    <a:solidFill>
                      <a:schemeClr val="tx1"/>
                    </a:solidFill>
                  </a:rPr>
                  <a:t>각  </a:t>
                </a:r>
                <a:r>
                  <a:rPr lang="ko-KR" altLang="en-US" sz="1100" spc="-150" dirty="0" err="1" smtClean="0">
                    <a:solidFill>
                      <a:schemeClr val="tx1"/>
                    </a:solidFill>
                  </a:rPr>
                  <a:t>비콘</a:t>
                </a:r>
                <a:r>
                  <a:rPr lang="ko-KR" altLang="en-US" sz="1100" spc="-150" dirty="0" smtClean="0">
                    <a:solidFill>
                      <a:schemeClr val="tx1"/>
                    </a:solidFill>
                  </a:rPr>
                  <a:t>  간  거리</a:t>
                </a:r>
                <a:endParaRPr lang="ko-KR" altLang="en-US" sz="1100" spc="-1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" name="직선 연결선 6"/>
              <p:cNvCxnSpPr/>
              <p:nvPr/>
            </p:nvCxnSpPr>
            <p:spPr>
              <a:xfrm flipH="1">
                <a:off x="4411980" y="4771603"/>
                <a:ext cx="152400" cy="24384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직사각형 7"/>
              <p:cNvSpPr/>
              <p:nvPr/>
            </p:nvSpPr>
            <p:spPr>
              <a:xfrm>
                <a:off x="4084320" y="5067300"/>
                <a:ext cx="693420" cy="381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pc="-150" dirty="0" err="1" smtClean="0">
                    <a:solidFill>
                      <a:schemeClr val="tx1"/>
                    </a:solidFill>
                  </a:rPr>
                  <a:t>비콘</a:t>
                </a:r>
                <a:r>
                  <a:rPr lang="ko-KR" altLang="en-US" sz="1200" spc="-150" dirty="0" smtClean="0">
                    <a:solidFill>
                      <a:schemeClr val="tx1"/>
                    </a:solidFill>
                  </a:rPr>
                  <a:t> 위치</a:t>
                </a:r>
                <a:endParaRPr lang="ko-KR" altLang="en-US" sz="1200" spc="-1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4866171" y="4771603"/>
                <a:ext cx="163029" cy="24384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/>
              <p:cNvSpPr/>
              <p:nvPr/>
            </p:nvSpPr>
            <p:spPr>
              <a:xfrm>
                <a:off x="4927131" y="5067300"/>
                <a:ext cx="693420" cy="381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pc="-150" dirty="0" smtClean="0">
                    <a:solidFill>
                      <a:schemeClr val="tx1"/>
                    </a:solidFill>
                  </a:rPr>
                  <a:t>거리</a:t>
                </a:r>
                <a:endParaRPr lang="ko-KR" altLang="en-US" sz="1200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설명선 2 10"/>
              <p:cNvSpPr/>
              <p:nvPr/>
            </p:nvSpPr>
            <p:spPr>
              <a:xfrm>
                <a:off x="5829300" y="2769410"/>
                <a:ext cx="1069752" cy="328401"/>
              </a:xfrm>
              <a:prstGeom prst="borderCallout2">
                <a:avLst>
                  <a:gd name="adj1" fmla="val -59920"/>
                  <a:gd name="adj2" fmla="val -90895"/>
                  <a:gd name="adj3" fmla="val -58046"/>
                  <a:gd name="adj4" fmla="val -46864"/>
                  <a:gd name="adj5" fmla="val 18887"/>
                  <a:gd name="adj6" fmla="val -1414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spc="-150" dirty="0" err="1" smtClean="0">
                    <a:solidFill>
                      <a:schemeClr val="tx1"/>
                    </a:solidFill>
                  </a:rPr>
                  <a:t>삼각측법으로</a:t>
                </a:r>
                <a:r>
                  <a:rPr lang="ko-KR" altLang="en-US" sz="1100" spc="-150" dirty="0" smtClean="0">
                    <a:solidFill>
                      <a:schemeClr val="tx1"/>
                    </a:solidFill>
                  </a:rPr>
                  <a:t> 구한  좌표</a:t>
                </a:r>
                <a:endParaRPr lang="ko-KR" altLang="en-US" sz="1100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설명선 1 11"/>
              <p:cNvSpPr/>
              <p:nvPr/>
            </p:nvSpPr>
            <p:spPr>
              <a:xfrm flipH="1">
                <a:off x="3212877" y="2559208"/>
                <a:ext cx="838200" cy="412221"/>
              </a:xfrm>
              <a:prstGeom prst="borderCallout1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spc="-150" dirty="0" err="1" smtClean="0">
                    <a:solidFill>
                      <a:schemeClr val="tx1"/>
                    </a:solidFill>
                  </a:rPr>
                  <a:t>비콘</a:t>
                </a:r>
                <a:r>
                  <a:rPr lang="ko-KR" altLang="en-US" sz="1100" spc="-150" dirty="0" smtClean="0">
                    <a:solidFill>
                      <a:schemeClr val="tx1"/>
                    </a:solidFill>
                  </a:rPr>
                  <a:t> 위치 지정</a:t>
                </a:r>
                <a:endParaRPr lang="ko-KR" altLang="en-US" sz="1100" spc="-1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설명선 1 15"/>
            <p:cNvSpPr/>
            <p:nvPr/>
          </p:nvSpPr>
          <p:spPr>
            <a:xfrm flipH="1">
              <a:off x="1849143" y="2064212"/>
              <a:ext cx="990743" cy="510646"/>
            </a:xfrm>
            <a:prstGeom prst="borderCallout1">
              <a:avLst>
                <a:gd name="adj1" fmla="val 18750"/>
                <a:gd name="adj2" fmla="val -8333"/>
                <a:gd name="adj3" fmla="val 146821"/>
                <a:gd name="adj4" fmla="val -5063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pc="-150" dirty="0" smtClean="0">
                  <a:solidFill>
                    <a:schemeClr val="tx1"/>
                  </a:solidFill>
                </a:rPr>
                <a:t>영역의 크기 설정</a:t>
              </a:r>
              <a:endParaRPr lang="ko-KR" altLang="en-US" sz="1100" spc="-1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868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7" name="동규형1.mp4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6269" y="862074"/>
            <a:ext cx="3039082" cy="5116122"/>
          </a:xfrm>
          <a:prstGeom prst="rect">
            <a:avLst/>
          </a:prstGeom>
        </p:spPr>
      </p:pic>
      <p:pic>
        <p:nvPicPr>
          <p:cNvPr id="20" name="동규형2.mp4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38967" y="862074"/>
            <a:ext cx="3148298" cy="511612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 flipH="1">
            <a:off x="1504031" y="6057291"/>
            <a:ext cx="1960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위치를 잘 잡을 때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 flipH="1">
            <a:off x="5834149" y="6057291"/>
            <a:ext cx="1960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위치 오류가 뜰 때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-3012" y="128906"/>
            <a:ext cx="2425655" cy="625716"/>
          </a:xfrm>
          <a:prstGeom prst="rightArrow">
            <a:avLst>
              <a:gd name="adj1" fmla="val 67823"/>
              <a:gd name="adj2" fmla="val 8754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Testing</a:t>
            </a:r>
            <a:endParaRPr lang="ko-KR" altLang="en-US" sz="32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54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79892" y="1002356"/>
            <a:ext cx="1960614" cy="985333"/>
            <a:chOff x="4751258" y="1665470"/>
            <a:chExt cx="1960614" cy="985333"/>
          </a:xfrm>
        </p:grpSpPr>
        <p:sp>
          <p:nvSpPr>
            <p:cNvPr id="6" name="TextBox 5"/>
            <p:cNvSpPr txBox="1"/>
            <p:nvPr/>
          </p:nvSpPr>
          <p:spPr>
            <a:xfrm flipH="1">
              <a:off x="4751258" y="2343026"/>
              <a:ext cx="1960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사용자 어플리케이션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594" y="1665470"/>
              <a:ext cx="707938" cy="707936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428551" y="1128779"/>
            <a:ext cx="963578" cy="858910"/>
            <a:chOff x="2428551" y="1600728"/>
            <a:chExt cx="963578" cy="858910"/>
          </a:xfrm>
        </p:grpSpPr>
        <p:sp>
          <p:nvSpPr>
            <p:cNvPr id="2" name="타원 1"/>
            <p:cNvSpPr/>
            <p:nvPr/>
          </p:nvSpPr>
          <p:spPr>
            <a:xfrm>
              <a:off x="2649786" y="1600728"/>
              <a:ext cx="521109" cy="521109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 flipH="1">
              <a:off x="2428551" y="2151861"/>
              <a:ext cx="963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NFC, QR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458939" y="1128523"/>
            <a:ext cx="963578" cy="1070483"/>
            <a:chOff x="3458939" y="1600472"/>
            <a:chExt cx="963578" cy="1070483"/>
          </a:xfrm>
        </p:grpSpPr>
        <p:sp>
          <p:nvSpPr>
            <p:cNvPr id="10" name="타원 9"/>
            <p:cNvSpPr/>
            <p:nvPr/>
          </p:nvSpPr>
          <p:spPr>
            <a:xfrm>
              <a:off x="3680174" y="1600472"/>
              <a:ext cx="521109" cy="521109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49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 flipH="1">
              <a:off x="3458939" y="2147735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Google Map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422517" y="1127468"/>
            <a:ext cx="963578" cy="1070483"/>
            <a:chOff x="4422517" y="1599417"/>
            <a:chExt cx="963578" cy="1070483"/>
          </a:xfrm>
        </p:grpSpPr>
        <p:sp>
          <p:nvSpPr>
            <p:cNvPr id="12" name="타원 11"/>
            <p:cNvSpPr/>
            <p:nvPr/>
          </p:nvSpPr>
          <p:spPr>
            <a:xfrm>
              <a:off x="4643752" y="1599417"/>
              <a:ext cx="521109" cy="521109"/>
            </a:xfrm>
            <a:prstGeom prst="ellipse">
              <a:avLst/>
            </a:prstGeom>
            <a:gradFill>
              <a:gsLst>
                <a:gs pos="19000">
                  <a:srgbClr val="00B0F0"/>
                </a:gs>
                <a:gs pos="20000">
                  <a:schemeClr val="bg1"/>
                </a:gs>
              </a:gsLst>
              <a:lin ang="0" scaled="0"/>
            </a:gradFill>
            <a:ln>
              <a:solidFill>
                <a:srgbClr val="0075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 flipH="1">
              <a:off x="4422517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Server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통신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313251" y="1127468"/>
            <a:ext cx="963578" cy="855040"/>
            <a:chOff x="7313251" y="1599417"/>
            <a:chExt cx="963578" cy="855040"/>
          </a:xfrm>
        </p:grpSpPr>
        <p:sp>
          <p:nvSpPr>
            <p:cNvPr id="14" name="타원 13"/>
            <p:cNvSpPr/>
            <p:nvPr/>
          </p:nvSpPr>
          <p:spPr>
            <a:xfrm>
              <a:off x="7534486" y="1599417"/>
              <a:ext cx="521109" cy="521109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29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 flipH="1">
              <a:off x="7313251" y="2146680"/>
              <a:ext cx="963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UI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386095" y="1127468"/>
            <a:ext cx="963578" cy="855040"/>
            <a:chOff x="5386095" y="1599417"/>
            <a:chExt cx="963578" cy="855040"/>
          </a:xfrm>
        </p:grpSpPr>
        <p:sp>
          <p:nvSpPr>
            <p:cNvPr id="16" name="타원 15"/>
            <p:cNvSpPr/>
            <p:nvPr/>
          </p:nvSpPr>
          <p:spPr>
            <a:xfrm>
              <a:off x="5607330" y="1599417"/>
              <a:ext cx="521109" cy="52110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 flipH="1">
              <a:off x="5386095" y="2146680"/>
              <a:ext cx="963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길찾기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349673" y="1127468"/>
            <a:ext cx="963578" cy="855040"/>
            <a:chOff x="6349673" y="1599417"/>
            <a:chExt cx="963578" cy="855040"/>
          </a:xfrm>
        </p:grpSpPr>
        <p:sp>
          <p:nvSpPr>
            <p:cNvPr id="18" name="타원 17"/>
            <p:cNvSpPr/>
            <p:nvPr/>
          </p:nvSpPr>
          <p:spPr>
            <a:xfrm>
              <a:off x="6570908" y="1599417"/>
              <a:ext cx="521109" cy="521109"/>
            </a:xfrm>
            <a:prstGeom prst="ellipse">
              <a:avLst/>
            </a:prstGeom>
            <a:gradFill flip="none" rotWithShape="1">
              <a:gsLst>
                <a:gs pos="44000">
                  <a:srgbClr val="00B0F0"/>
                </a:gs>
                <a:gs pos="44000">
                  <a:schemeClr val="bg1"/>
                </a:gs>
              </a:gsLst>
              <a:lin ang="0" scaled="1"/>
              <a:tileRect/>
            </a:gradFill>
            <a:ln>
              <a:solidFill>
                <a:srgbClr val="4584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6349673" y="2146680"/>
              <a:ext cx="963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위치추적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9892" y="2226317"/>
            <a:ext cx="1992968" cy="1153158"/>
            <a:chOff x="6688637" y="2068334"/>
            <a:chExt cx="1992968" cy="1153158"/>
          </a:xfrm>
        </p:grpSpPr>
        <p:sp>
          <p:nvSpPr>
            <p:cNvPr id="24" name="TextBox 23"/>
            <p:cNvSpPr txBox="1"/>
            <p:nvPr/>
          </p:nvSpPr>
          <p:spPr>
            <a:xfrm flipH="1">
              <a:off x="6688637" y="2913715"/>
              <a:ext cx="1992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제작 프로그램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80519" y="2068334"/>
              <a:ext cx="809206" cy="809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5" name="그룹 34"/>
          <p:cNvGrpSpPr/>
          <p:nvPr/>
        </p:nvGrpSpPr>
        <p:grpSpPr>
          <a:xfrm>
            <a:off x="2422643" y="2308992"/>
            <a:ext cx="963578" cy="1070483"/>
            <a:chOff x="3458939" y="1600472"/>
            <a:chExt cx="963578" cy="1070483"/>
          </a:xfrm>
        </p:grpSpPr>
        <p:sp>
          <p:nvSpPr>
            <p:cNvPr id="36" name="타원 35"/>
            <p:cNvSpPr/>
            <p:nvPr/>
          </p:nvSpPr>
          <p:spPr>
            <a:xfrm>
              <a:off x="3680174" y="1600472"/>
              <a:ext cx="521109" cy="52110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3458939" y="2147735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Google Map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458939" y="2308992"/>
            <a:ext cx="963578" cy="1070483"/>
            <a:chOff x="4422517" y="1599417"/>
            <a:chExt cx="963578" cy="1070483"/>
          </a:xfrm>
        </p:grpSpPr>
        <p:sp>
          <p:nvSpPr>
            <p:cNvPr id="39" name="타원 38"/>
            <p:cNvSpPr/>
            <p:nvPr/>
          </p:nvSpPr>
          <p:spPr>
            <a:xfrm>
              <a:off x="4643752" y="1599417"/>
              <a:ext cx="521109" cy="521109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29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 flipH="1">
              <a:off x="4422517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Server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통신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349673" y="2308992"/>
            <a:ext cx="963578" cy="855040"/>
            <a:chOff x="7313251" y="1599417"/>
            <a:chExt cx="963578" cy="855040"/>
          </a:xfrm>
        </p:grpSpPr>
        <p:sp>
          <p:nvSpPr>
            <p:cNvPr id="42" name="타원 41"/>
            <p:cNvSpPr/>
            <p:nvPr/>
          </p:nvSpPr>
          <p:spPr>
            <a:xfrm>
              <a:off x="7534486" y="1599417"/>
              <a:ext cx="521109" cy="521109"/>
            </a:xfrm>
            <a:prstGeom prst="ellipse">
              <a:avLst/>
            </a:prstGeom>
            <a:gradFill>
              <a:gsLst>
                <a:gs pos="60000">
                  <a:schemeClr val="accent1">
                    <a:lumMod val="5000"/>
                    <a:lumOff val="95000"/>
                  </a:schemeClr>
                </a:gs>
                <a:gs pos="59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 flipH="1">
              <a:off x="7313251" y="2146680"/>
              <a:ext cx="963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UI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422517" y="2308992"/>
            <a:ext cx="963578" cy="1070483"/>
            <a:chOff x="5386095" y="1599417"/>
            <a:chExt cx="963578" cy="1070483"/>
          </a:xfrm>
        </p:grpSpPr>
        <p:sp>
          <p:nvSpPr>
            <p:cNvPr id="45" name="타원 44"/>
            <p:cNvSpPr/>
            <p:nvPr/>
          </p:nvSpPr>
          <p:spPr>
            <a:xfrm>
              <a:off x="5607330" y="1599417"/>
              <a:ext cx="521109" cy="521109"/>
            </a:xfrm>
            <a:prstGeom prst="ellipse">
              <a:avLst/>
            </a:prstGeom>
            <a:gradFill>
              <a:gsLst>
                <a:gs pos="61000">
                  <a:schemeClr val="accent1">
                    <a:lumMod val="5000"/>
                    <a:lumOff val="95000"/>
                  </a:schemeClr>
                </a:gs>
                <a:gs pos="60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 flipH="1">
              <a:off x="5386095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Graphics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드로잉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386095" y="2308992"/>
            <a:ext cx="963578" cy="1070483"/>
            <a:chOff x="6349673" y="1599417"/>
            <a:chExt cx="963578" cy="1070483"/>
          </a:xfrm>
        </p:grpSpPr>
        <p:sp>
          <p:nvSpPr>
            <p:cNvPr id="48" name="타원 47"/>
            <p:cNvSpPr/>
            <p:nvPr/>
          </p:nvSpPr>
          <p:spPr>
            <a:xfrm>
              <a:off x="6570908" y="1599417"/>
              <a:ext cx="521109" cy="521109"/>
            </a:xfrm>
            <a:prstGeom prst="ellipse">
              <a:avLst/>
            </a:prstGeom>
            <a:gradFill>
              <a:gsLst>
                <a:gs pos="40000">
                  <a:schemeClr val="accent1">
                    <a:lumMod val="5000"/>
                    <a:lumOff val="95000"/>
                  </a:schemeClr>
                </a:gs>
                <a:gs pos="39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 flipH="1">
              <a:off x="6349673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제작 기능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54961" y="3685790"/>
            <a:ext cx="1610472" cy="926752"/>
            <a:chOff x="4926329" y="2749599"/>
            <a:chExt cx="1610472" cy="926752"/>
          </a:xfrm>
        </p:grpSpPr>
        <p:sp>
          <p:nvSpPr>
            <p:cNvPr id="51" name="TextBox 50"/>
            <p:cNvSpPr txBox="1"/>
            <p:nvPr/>
          </p:nvSpPr>
          <p:spPr>
            <a:xfrm flipH="1">
              <a:off x="4926329" y="3368574"/>
              <a:ext cx="16104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관리자</a:t>
              </a:r>
            </a:p>
          </p:txBody>
        </p:sp>
        <p:pic>
          <p:nvPicPr>
            <p:cNvPr id="52" name="Picture 1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456252" y="2749599"/>
              <a:ext cx="550626" cy="5506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9" name="그룹 58"/>
          <p:cNvGrpSpPr/>
          <p:nvPr/>
        </p:nvGrpSpPr>
        <p:grpSpPr>
          <a:xfrm>
            <a:off x="2422643" y="3548979"/>
            <a:ext cx="963578" cy="1070483"/>
            <a:chOff x="4422517" y="1599417"/>
            <a:chExt cx="963578" cy="1070483"/>
          </a:xfrm>
        </p:grpSpPr>
        <p:sp>
          <p:nvSpPr>
            <p:cNvPr id="60" name="타원 59"/>
            <p:cNvSpPr/>
            <p:nvPr/>
          </p:nvSpPr>
          <p:spPr>
            <a:xfrm>
              <a:off x="4643752" y="1599417"/>
              <a:ext cx="521109" cy="52110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 flipH="1">
              <a:off x="4422517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Server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통신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422517" y="3548979"/>
            <a:ext cx="963578" cy="855040"/>
            <a:chOff x="7313251" y="1599417"/>
            <a:chExt cx="963578" cy="855040"/>
          </a:xfrm>
        </p:grpSpPr>
        <p:sp>
          <p:nvSpPr>
            <p:cNvPr id="63" name="타원 62"/>
            <p:cNvSpPr/>
            <p:nvPr/>
          </p:nvSpPr>
          <p:spPr>
            <a:xfrm>
              <a:off x="7534486" y="1599417"/>
              <a:ext cx="521109" cy="52110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 flipH="1">
              <a:off x="7313251" y="2146680"/>
              <a:ext cx="963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UI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458939" y="3548979"/>
            <a:ext cx="963578" cy="855040"/>
            <a:chOff x="6349673" y="1599417"/>
            <a:chExt cx="963578" cy="855040"/>
          </a:xfrm>
        </p:grpSpPr>
        <p:sp>
          <p:nvSpPr>
            <p:cNvPr id="69" name="타원 68"/>
            <p:cNvSpPr/>
            <p:nvPr/>
          </p:nvSpPr>
          <p:spPr>
            <a:xfrm>
              <a:off x="6570908" y="1599417"/>
              <a:ext cx="521109" cy="52110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/>
            <p:cNvSpPr txBox="1"/>
            <p:nvPr/>
          </p:nvSpPr>
          <p:spPr>
            <a:xfrm flipH="1">
              <a:off x="6349673" y="2146680"/>
              <a:ext cx="963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편집기능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2422643" y="4786855"/>
            <a:ext cx="963578" cy="1070483"/>
            <a:chOff x="4422517" y="1599417"/>
            <a:chExt cx="963578" cy="1070483"/>
          </a:xfrm>
        </p:grpSpPr>
        <p:sp>
          <p:nvSpPr>
            <p:cNvPr id="75" name="타원 74"/>
            <p:cNvSpPr/>
            <p:nvPr/>
          </p:nvSpPr>
          <p:spPr>
            <a:xfrm>
              <a:off x="4643752" y="1599417"/>
              <a:ext cx="521109" cy="521109"/>
            </a:xfrm>
            <a:prstGeom prst="ellipse">
              <a:avLst/>
            </a:prstGeom>
            <a:gradFill>
              <a:gsLst>
                <a:gs pos="60000">
                  <a:schemeClr val="accent1">
                    <a:lumMod val="5000"/>
                    <a:lumOff val="95000"/>
                  </a:schemeClr>
                </a:gs>
                <a:gs pos="59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 flipH="1">
              <a:off x="4422517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Server 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구축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458939" y="4786855"/>
            <a:ext cx="963578" cy="1070483"/>
            <a:chOff x="4422517" y="1599417"/>
            <a:chExt cx="963578" cy="1070483"/>
          </a:xfrm>
        </p:grpSpPr>
        <p:sp>
          <p:nvSpPr>
            <p:cNvPr id="78" name="타원 77"/>
            <p:cNvSpPr/>
            <p:nvPr/>
          </p:nvSpPr>
          <p:spPr>
            <a:xfrm>
              <a:off x="4643752" y="1599417"/>
              <a:ext cx="521109" cy="521109"/>
            </a:xfrm>
            <a:prstGeom prst="ellipse">
              <a:avLst/>
            </a:prstGeom>
            <a:gradFill>
              <a:gsLst>
                <a:gs pos="21000">
                  <a:schemeClr val="accent1">
                    <a:lumMod val="5000"/>
                    <a:lumOff val="95000"/>
                  </a:schemeClr>
                </a:gs>
                <a:gs pos="20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 flipH="1">
              <a:off x="4422517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양식 정의 및 통신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-29492" y="4816737"/>
            <a:ext cx="2441514" cy="960927"/>
            <a:chOff x="-29492" y="4816737"/>
            <a:chExt cx="2441514" cy="960927"/>
          </a:xfrm>
        </p:grpSpPr>
        <p:grpSp>
          <p:nvGrpSpPr>
            <p:cNvPr id="71" name="그룹 70"/>
            <p:cNvGrpSpPr/>
            <p:nvPr/>
          </p:nvGrpSpPr>
          <p:grpSpPr>
            <a:xfrm>
              <a:off x="-29492" y="4850912"/>
              <a:ext cx="1610472" cy="926752"/>
              <a:chOff x="4926329" y="2749599"/>
              <a:chExt cx="1610472" cy="926752"/>
            </a:xfrm>
          </p:grpSpPr>
          <p:sp>
            <p:nvSpPr>
              <p:cNvPr id="72" name="TextBox 71"/>
              <p:cNvSpPr txBox="1"/>
              <p:nvPr/>
            </p:nvSpPr>
            <p:spPr>
              <a:xfrm flipH="1">
                <a:off x="4926329" y="3368574"/>
                <a:ext cx="16104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산돌고딕 L" panose="02030504000101010101" pitchFamily="18" charset="-127"/>
                    <a:ea typeface="산돌고딕 L" panose="02030504000101010101" pitchFamily="18" charset="-127"/>
                  </a:rPr>
                  <a:t>Server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endParaRPr>
              </a:p>
            </p:txBody>
          </p:sp>
          <p:pic>
            <p:nvPicPr>
              <p:cNvPr id="73" name="Picture 1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456252" y="2749599"/>
                <a:ext cx="550626" cy="5506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85" name="그룹 84"/>
            <p:cNvGrpSpPr/>
            <p:nvPr/>
          </p:nvGrpSpPr>
          <p:grpSpPr>
            <a:xfrm>
              <a:off x="801550" y="4816737"/>
              <a:ext cx="1610472" cy="960927"/>
              <a:chOff x="1186003" y="4816737"/>
              <a:chExt cx="1610472" cy="960927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5229" y="4816737"/>
                <a:ext cx="618975" cy="618975"/>
              </a:xfrm>
              <a:prstGeom prst="rect">
                <a:avLst/>
              </a:prstGeom>
            </p:spPr>
          </p:pic>
          <p:sp>
            <p:nvSpPr>
              <p:cNvPr id="84" name="TextBox 83"/>
              <p:cNvSpPr txBox="1"/>
              <p:nvPr/>
            </p:nvSpPr>
            <p:spPr>
              <a:xfrm flipH="1">
                <a:off x="1186003" y="5469887"/>
                <a:ext cx="16104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산돌고딕 L" panose="02030504000101010101" pitchFamily="18" charset="-127"/>
                    <a:ea typeface="산돌고딕 L" panose="02030504000101010101" pitchFamily="18" charset="-127"/>
                  </a:rPr>
                  <a:t>Beacon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endParaRPr>
              </a:p>
            </p:txBody>
          </p:sp>
        </p:grpSp>
      </p:grpSp>
      <p:grpSp>
        <p:nvGrpSpPr>
          <p:cNvPr id="86" name="그룹 85"/>
          <p:cNvGrpSpPr/>
          <p:nvPr/>
        </p:nvGrpSpPr>
        <p:grpSpPr>
          <a:xfrm>
            <a:off x="4495235" y="4764375"/>
            <a:ext cx="963578" cy="1075370"/>
            <a:chOff x="4422517" y="1594530"/>
            <a:chExt cx="963578" cy="1075370"/>
          </a:xfrm>
        </p:grpSpPr>
        <p:sp>
          <p:nvSpPr>
            <p:cNvPr id="87" name="타원 86"/>
            <p:cNvSpPr/>
            <p:nvPr/>
          </p:nvSpPr>
          <p:spPr>
            <a:xfrm>
              <a:off x="4643752" y="1594530"/>
              <a:ext cx="521109" cy="521109"/>
            </a:xfrm>
            <a:prstGeom prst="ellipse">
              <a:avLst/>
            </a:prstGeom>
            <a:gradFill flip="none" rotWithShape="1">
              <a:gsLst>
                <a:gs pos="65000">
                  <a:srgbClr val="00B0F0"/>
                </a:gs>
                <a:gs pos="67000">
                  <a:schemeClr val="bg1"/>
                </a:gs>
              </a:gsLst>
              <a:lin ang="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23000">
                    <a:schemeClr val="accent1">
                      <a:lumMod val="89000"/>
                    </a:schemeClr>
                  </a:gs>
                  <a:gs pos="69000">
                    <a:schemeClr val="accent1">
                      <a:lumMod val="75000"/>
                    </a:schemeClr>
                  </a:gs>
                  <a:gs pos="97000">
                    <a:schemeClr val="accent1">
                      <a:lumMod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TextBox 87"/>
            <p:cNvSpPr txBox="1"/>
            <p:nvPr/>
          </p:nvSpPr>
          <p:spPr>
            <a:xfrm flipH="1">
              <a:off x="4422517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Beacon SDK </a:t>
              </a:r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분석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5452891" y="4781968"/>
            <a:ext cx="963578" cy="1070483"/>
            <a:chOff x="4422517" y="1599417"/>
            <a:chExt cx="963578" cy="1070483"/>
          </a:xfrm>
        </p:grpSpPr>
        <p:sp>
          <p:nvSpPr>
            <p:cNvPr id="90" name="타원 89"/>
            <p:cNvSpPr/>
            <p:nvPr/>
          </p:nvSpPr>
          <p:spPr>
            <a:xfrm>
              <a:off x="4643752" y="1599417"/>
              <a:ext cx="521109" cy="52110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TextBox 90"/>
            <p:cNvSpPr txBox="1"/>
            <p:nvPr/>
          </p:nvSpPr>
          <p:spPr>
            <a:xfrm flipH="1">
              <a:off x="4422517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위치추적</a:t>
              </a:r>
              <a:endPara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  <a:p>
              <a:pPr algn="ctr"/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알고리즘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</p:grpSp>
      <p:sp>
        <p:nvSpPr>
          <p:cNvPr id="94" name="오른쪽 화살표 93"/>
          <p:cNvSpPr/>
          <p:nvPr/>
        </p:nvSpPr>
        <p:spPr>
          <a:xfrm>
            <a:off x="-3012" y="128906"/>
            <a:ext cx="2425655" cy="625716"/>
          </a:xfrm>
          <a:prstGeom prst="rightArrow">
            <a:avLst>
              <a:gd name="adj1" fmla="val 67823"/>
              <a:gd name="adj2" fmla="val 8754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Plan</a:t>
            </a:r>
            <a:endParaRPr lang="ko-KR" altLang="en-US" sz="32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5678848" y="4771729"/>
            <a:ext cx="521109" cy="521109"/>
          </a:xfrm>
          <a:prstGeom prst="ellipse">
            <a:avLst/>
          </a:prstGeom>
          <a:gradFill flip="none" rotWithShape="1">
            <a:gsLst>
              <a:gs pos="44000">
                <a:srgbClr val="00B0F0"/>
              </a:gs>
              <a:gs pos="44000">
                <a:schemeClr val="bg1"/>
              </a:gs>
            </a:gsLst>
            <a:lin ang="0" scaled="1"/>
            <a:tileRect/>
          </a:gradFill>
          <a:ln>
            <a:solidFill>
              <a:srgbClr val="6097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28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0209" y="912804"/>
            <a:ext cx="1556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BE:COME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533" y="598848"/>
            <a:ext cx="966467" cy="9664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93" y="1565314"/>
            <a:ext cx="6108721" cy="44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5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838200" y="1807633"/>
            <a:ext cx="7078979" cy="4036907"/>
            <a:chOff x="838200" y="1807633"/>
            <a:chExt cx="7078979" cy="40369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366857" y="2641177"/>
              <a:ext cx="4036906" cy="236982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725246" y="2652605"/>
              <a:ext cx="4036905" cy="234696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47" y="2644986"/>
              <a:ext cx="4036905" cy="236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531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2994659" y="4181062"/>
            <a:ext cx="315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실내 지도 기반 플랫폼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26" y="2024270"/>
            <a:ext cx="2186609" cy="218660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052553" y="1165159"/>
            <a:ext cx="1610472" cy="1286705"/>
            <a:chOff x="4926329" y="1532527"/>
            <a:chExt cx="1610472" cy="1286705"/>
          </a:xfrm>
        </p:grpSpPr>
        <p:sp>
          <p:nvSpPr>
            <p:cNvPr id="6" name="TextBox 5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5052943" y="2670774"/>
            <a:ext cx="1610472" cy="1207962"/>
            <a:chOff x="6879885" y="2044307"/>
            <a:chExt cx="1610472" cy="1207962"/>
          </a:xfrm>
        </p:grpSpPr>
        <p:sp>
          <p:nvSpPr>
            <p:cNvPr id="7" name="TextBox 6"/>
            <p:cNvSpPr txBox="1"/>
            <p:nvPr/>
          </p:nvSpPr>
          <p:spPr>
            <a:xfrm flipH="1">
              <a:off x="6879885" y="2913715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제작자</a:t>
              </a:r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4" name="그룹 13"/>
          <p:cNvGrpSpPr/>
          <p:nvPr/>
        </p:nvGrpSpPr>
        <p:grpSpPr>
          <a:xfrm>
            <a:off x="5059176" y="4190117"/>
            <a:ext cx="1610472" cy="1047579"/>
            <a:chOff x="4926329" y="2659549"/>
            <a:chExt cx="1610472" cy="1047579"/>
          </a:xfrm>
        </p:grpSpPr>
        <p:sp>
          <p:nvSpPr>
            <p:cNvPr id="8" name="TextBox 7"/>
            <p:cNvSpPr txBox="1"/>
            <p:nvPr/>
          </p:nvSpPr>
          <p:spPr>
            <a:xfrm flipH="1">
              <a:off x="4926329" y="3368574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관리자</a:t>
              </a:r>
            </a:p>
          </p:txBody>
        </p:sp>
        <p:pic>
          <p:nvPicPr>
            <p:cNvPr id="11" name="Picture 1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366202" y="2659549"/>
              <a:ext cx="730726" cy="730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TextBox 1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900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59259E-6 L -0.20347 -2.59259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74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-0.2066 3.7037E-7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4" grpI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30860" y="2490728"/>
            <a:ext cx="3075901" cy="2186867"/>
            <a:chOff x="1142997" y="1452274"/>
            <a:chExt cx="6858000" cy="414415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775629" y="371064"/>
              <a:ext cx="3592736" cy="6858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7833" y="4936433"/>
              <a:ext cx="448090" cy="44809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2566" y="4184376"/>
              <a:ext cx="473852" cy="473852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716" y="4184376"/>
              <a:ext cx="473852" cy="473852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948" y="3670550"/>
              <a:ext cx="473852" cy="47385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047" y="4197628"/>
              <a:ext cx="473852" cy="47385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2566" y="4860145"/>
              <a:ext cx="473852" cy="473852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039" y="3333753"/>
              <a:ext cx="473852" cy="473852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8257" y="1452274"/>
              <a:ext cx="1973906" cy="2763468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587" y="25072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미리보기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524858" y="351340"/>
            <a:ext cx="1464312" cy="3505760"/>
            <a:chOff x="3583448" y="-542330"/>
            <a:chExt cx="1977089" cy="5040188"/>
          </a:xfrm>
        </p:grpSpPr>
        <p:grpSp>
          <p:nvGrpSpPr>
            <p:cNvPr id="45" name="그룹 44"/>
            <p:cNvGrpSpPr/>
            <p:nvPr/>
          </p:nvGrpSpPr>
          <p:grpSpPr>
            <a:xfrm>
              <a:off x="3583449" y="3365937"/>
              <a:ext cx="1977088" cy="1131921"/>
              <a:chOff x="3583449" y="3365937"/>
              <a:chExt cx="1977088" cy="1131921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3583449" y="3365937"/>
                <a:ext cx="1977088" cy="113192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3658911" y="3441397"/>
                <a:ext cx="731975" cy="3848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4745554" y="4105459"/>
                <a:ext cx="769704" cy="3508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3658911" y="3901711"/>
                <a:ext cx="1856347" cy="1358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3840017" y="3652689"/>
                <a:ext cx="135830" cy="3848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5213413" y="3901711"/>
                <a:ext cx="135830" cy="3848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4737691" y="3365938"/>
                <a:ext cx="121054" cy="56596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3734371" y="3524406"/>
                <a:ext cx="105646" cy="10564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5303967" y="4269584"/>
                <a:ext cx="105646" cy="10564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>
                <a:off x="3609394" y="4282230"/>
                <a:ext cx="429206" cy="167585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spc="-150" dirty="0" smtClean="0">
                    <a:solidFill>
                      <a:schemeClr val="bg1">
                        <a:lumMod val="50000"/>
                      </a:schemeClr>
                    </a:solidFill>
                  </a:rPr>
                  <a:t>1st</a:t>
                </a:r>
                <a:endParaRPr lang="ko-KR" altLang="en-US" sz="900" spc="-1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3583449" y="2060649"/>
              <a:ext cx="1977088" cy="1131921"/>
              <a:chOff x="3583449" y="2060649"/>
              <a:chExt cx="1977088" cy="1131921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3583449" y="2060649"/>
                <a:ext cx="1977088" cy="1131921"/>
              </a:xfrm>
              <a:prstGeom prst="rect">
                <a:avLst/>
              </a:prstGeom>
              <a:solidFill>
                <a:srgbClr val="00A1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3608509" y="2981082"/>
                <a:ext cx="493934" cy="148125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spc="-150" dirty="0" smtClean="0">
                    <a:solidFill>
                      <a:schemeClr val="bg1">
                        <a:lumMod val="50000"/>
                      </a:schemeClr>
                    </a:solidFill>
                  </a:rPr>
                  <a:t>2nd</a:t>
                </a:r>
                <a:endParaRPr lang="ko-KR" altLang="en-US" sz="900" spc="-1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3583448" y="755362"/>
              <a:ext cx="1977088" cy="1131921"/>
              <a:chOff x="3583448" y="2060650"/>
              <a:chExt cx="1977088" cy="1131921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583448" y="2060650"/>
                <a:ext cx="1977088" cy="1131921"/>
              </a:xfrm>
              <a:prstGeom prst="rect">
                <a:avLst/>
              </a:prstGeom>
              <a:solidFill>
                <a:srgbClr val="008E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3608509" y="2961622"/>
                <a:ext cx="429206" cy="167585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spc="-150" dirty="0" smtClean="0">
                    <a:solidFill>
                      <a:schemeClr val="bg1">
                        <a:lumMod val="50000"/>
                      </a:schemeClr>
                    </a:solidFill>
                  </a:rPr>
                  <a:t>3rd</a:t>
                </a:r>
                <a:endParaRPr lang="ko-KR" altLang="en-US" sz="800" spc="-1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3583449" y="-542330"/>
              <a:ext cx="1977088" cy="1131922"/>
              <a:chOff x="3583449" y="2060649"/>
              <a:chExt cx="1977088" cy="1131922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3583449" y="2060649"/>
                <a:ext cx="1977088" cy="1131922"/>
              </a:xfrm>
              <a:prstGeom prst="rect">
                <a:avLst/>
              </a:prstGeom>
              <a:solidFill>
                <a:srgbClr val="0075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모서리가 둥근 직사각형 49"/>
              <p:cNvSpPr/>
              <p:nvPr/>
            </p:nvSpPr>
            <p:spPr>
              <a:xfrm>
                <a:off x="3608509" y="2961622"/>
                <a:ext cx="429206" cy="167585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spc="-150" dirty="0" smtClean="0">
                    <a:solidFill>
                      <a:schemeClr val="bg1">
                        <a:lumMod val="50000"/>
                      </a:schemeClr>
                    </a:solidFill>
                  </a:rPr>
                  <a:t>4th</a:t>
                </a:r>
                <a:endParaRPr lang="ko-KR" altLang="en-US" sz="900" spc="-1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66" name="직사각형 65"/>
          <p:cNvSpPr/>
          <p:nvPr/>
        </p:nvSpPr>
        <p:spPr>
          <a:xfrm>
            <a:off x="3274732" y="250724"/>
            <a:ext cx="1986918" cy="1934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810" y="1946994"/>
            <a:ext cx="1782409" cy="340235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524858" y="466820"/>
            <a:ext cx="1610472" cy="1286705"/>
            <a:chOff x="4926329" y="1532527"/>
            <a:chExt cx="1610472" cy="1286705"/>
          </a:xfrm>
        </p:grpSpPr>
        <p:sp>
          <p:nvSpPr>
            <p:cNvPr id="3" name="TextBox 2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>
            <a:off x="5402752" y="2781711"/>
            <a:ext cx="3188797" cy="1878573"/>
            <a:chOff x="1078119" y="1895091"/>
            <a:chExt cx="7465541" cy="3911012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855384" y="117826"/>
              <a:ext cx="3911012" cy="7465541"/>
            </a:xfrm>
            <a:prstGeom prst="rect">
              <a:avLst/>
            </a:prstGeom>
          </p:spPr>
        </p:pic>
        <p:sp>
          <p:nvSpPr>
            <p:cNvPr id="70" name="직사각형 69"/>
            <p:cNvSpPr/>
            <p:nvPr/>
          </p:nvSpPr>
          <p:spPr>
            <a:xfrm>
              <a:off x="1886465" y="2298356"/>
              <a:ext cx="5222789" cy="2734963"/>
            </a:xfrm>
            <a:prstGeom prst="rect">
              <a:avLst/>
            </a:prstGeom>
            <a:solidFill>
              <a:srgbClr val="ECECEC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1" name="그룹 70"/>
            <p:cNvGrpSpPr/>
            <p:nvPr/>
          </p:nvGrpSpPr>
          <p:grpSpPr>
            <a:xfrm>
              <a:off x="1893083" y="2306595"/>
              <a:ext cx="5220292" cy="2697455"/>
              <a:chOff x="1893083" y="2306595"/>
              <a:chExt cx="5220292" cy="2697455"/>
            </a:xfrm>
            <a:effectLst>
              <a:outerShdw blurRad="25400" algn="ctr" rotWithShape="0">
                <a:schemeClr val="tx1">
                  <a:lumMod val="65000"/>
                  <a:lumOff val="35000"/>
                </a:schemeClr>
              </a:outerShdw>
            </a:effectLst>
          </p:grpSpPr>
          <p:sp>
            <p:nvSpPr>
              <p:cNvPr id="85" name="직사각형 84"/>
              <p:cNvSpPr/>
              <p:nvPr/>
            </p:nvSpPr>
            <p:spPr>
              <a:xfrm>
                <a:off x="1893083" y="3665838"/>
                <a:ext cx="2693773" cy="197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20163802">
                <a:off x="4419602" y="3127874"/>
                <a:ext cx="2693773" cy="197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2679413">
                <a:off x="4272778" y="4246403"/>
                <a:ext cx="1715582" cy="1904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2464816" y="2955682"/>
                <a:ext cx="1499289" cy="2011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5661894" y="4843848"/>
                <a:ext cx="1439122" cy="1602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1981088" y="2451036"/>
              <a:ext cx="5037730" cy="2062013"/>
              <a:chOff x="1981088" y="2451036"/>
              <a:chExt cx="5037730" cy="2062013"/>
            </a:xfrm>
            <a:effectLst>
              <a:outerShdw blurRad="25400" algn="ctr" rotWithShape="0">
                <a:schemeClr val="accent4">
                  <a:lumMod val="50000"/>
                </a:schemeClr>
              </a:outerShdw>
            </a:effectLst>
          </p:grpSpPr>
          <p:sp>
            <p:nvSpPr>
              <p:cNvPr id="74" name="직사각형 73"/>
              <p:cNvSpPr/>
              <p:nvPr/>
            </p:nvSpPr>
            <p:spPr>
              <a:xfrm>
                <a:off x="3410465" y="2957384"/>
                <a:ext cx="963827" cy="609600"/>
              </a:xfrm>
              <a:prstGeom prst="rect">
                <a:avLst/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3550309" y="2957383"/>
                <a:ext cx="963827" cy="387179"/>
              </a:xfrm>
              <a:prstGeom prst="rect">
                <a:avLst/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20163004">
                <a:off x="5095997" y="3657006"/>
                <a:ext cx="963827" cy="387179"/>
              </a:xfrm>
              <a:prstGeom prst="rect">
                <a:avLst/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모서리가 둥근 직사각형 76"/>
              <p:cNvSpPr/>
              <p:nvPr/>
            </p:nvSpPr>
            <p:spPr>
              <a:xfrm rot="20163004">
                <a:off x="5132807" y="3603315"/>
                <a:ext cx="567149" cy="387719"/>
              </a:xfrm>
              <a:prstGeom prst="roundRect">
                <a:avLst/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981088" y="3933240"/>
                <a:ext cx="753876" cy="579809"/>
              </a:xfrm>
              <a:prstGeom prst="rect">
                <a:avLst/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2828389" y="3933240"/>
                <a:ext cx="1256694" cy="579809"/>
              </a:xfrm>
              <a:prstGeom prst="rect">
                <a:avLst/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양쪽 모서리가 둥근 사각형 79"/>
              <p:cNvSpPr/>
              <p:nvPr/>
            </p:nvSpPr>
            <p:spPr>
              <a:xfrm rot="16200000">
                <a:off x="6189675" y="3604078"/>
                <a:ext cx="1208433" cy="44985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20158953">
                <a:off x="4654327" y="2648145"/>
                <a:ext cx="963827" cy="609600"/>
              </a:xfrm>
              <a:prstGeom prst="rect">
                <a:avLst/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20158953">
                <a:off x="5687011" y="2459968"/>
                <a:ext cx="677380" cy="405623"/>
              </a:xfrm>
              <a:prstGeom prst="rect">
                <a:avLst/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2257361" y="2478389"/>
                <a:ext cx="753876" cy="1088596"/>
              </a:xfrm>
              <a:prstGeom prst="rect">
                <a:avLst/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3417685" y="2451036"/>
                <a:ext cx="963827" cy="387179"/>
              </a:xfrm>
              <a:prstGeom prst="rect">
                <a:avLst/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813286" y="4997623"/>
              <a:ext cx="3249919" cy="552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00A1DA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1</a:t>
              </a:r>
              <a:r>
                <a:rPr lang="ko-KR" altLang="en-US" sz="1200" b="1" dirty="0" smtClean="0">
                  <a:solidFill>
                    <a:srgbClr val="00A1DA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층  </a:t>
              </a:r>
              <a:r>
                <a:rPr lang="en-US" altLang="ko-KR" sz="1200" b="1" dirty="0" smtClean="0">
                  <a:solidFill>
                    <a:srgbClr val="00A1DA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 </a:t>
              </a:r>
              <a:r>
                <a:rPr lang="ko-KR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전시 및 공연장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endParaRPr>
            </a:p>
          </p:txBody>
        </p:sp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024" y="2676387"/>
            <a:ext cx="865658" cy="605960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198" y="3069434"/>
            <a:ext cx="860244" cy="602171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822" y="3489683"/>
            <a:ext cx="361599" cy="36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-2.96296E-6 L -0.00017 0.13102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" y="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6" presetClass="emph" presetSubtype="0" fill="hold" nodeType="afterEffect" p14:presetBounceEnd="99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14" dur="1000" fill="hold"/>
                                            <p:tgtEl>
                                              <p:spTgt spid="9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fill="hold" nodeType="withEffect" p14:presetBounceEnd="99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23" dur="1000" fill="hold"/>
                                            <p:tgtEl>
                                              <p:spTgt spid="9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-2.96296E-6 L -0.00017 0.13102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" y="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000" fill="hold"/>
                                            <p:tgtEl>
                                              <p:spTgt spid="9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3" dur="1000" fill="hold"/>
                                            <p:tgtEl>
                                              <p:spTgt spid="9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/>
          <p:cNvGrpSpPr/>
          <p:nvPr/>
        </p:nvGrpSpPr>
        <p:grpSpPr>
          <a:xfrm>
            <a:off x="1194486" y="1879589"/>
            <a:ext cx="6755014" cy="3911612"/>
            <a:chOff x="1194486" y="1879589"/>
            <a:chExt cx="6755014" cy="3911612"/>
          </a:xfrm>
        </p:grpSpPr>
        <p:sp>
          <p:nvSpPr>
            <p:cNvPr id="7" name="직사각형 6"/>
            <p:cNvSpPr/>
            <p:nvPr/>
          </p:nvSpPr>
          <p:spPr>
            <a:xfrm>
              <a:off x="1194486" y="1927655"/>
              <a:ext cx="6755014" cy="3863546"/>
            </a:xfrm>
            <a:prstGeom prst="rect">
              <a:avLst/>
            </a:prstGeom>
            <a:solidFill>
              <a:srgbClr val="ECECEC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285103" y="2174789"/>
              <a:ext cx="5502875" cy="3525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878595" y="2174788"/>
              <a:ext cx="967946" cy="3525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235051" y="2501313"/>
              <a:ext cx="267258" cy="26725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7235051" y="2920500"/>
              <a:ext cx="267258" cy="26725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7235051" y="3339687"/>
              <a:ext cx="267258" cy="267258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7235051" y="3758874"/>
              <a:ext cx="267258" cy="26725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7235051" y="4178061"/>
              <a:ext cx="267258" cy="26725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7235169" y="4597248"/>
              <a:ext cx="267258" cy="2672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7235169" y="5016435"/>
              <a:ext cx="267258" cy="26725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393462" y="1879589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-   x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547858" y="514133"/>
            <a:ext cx="1610472" cy="1207962"/>
            <a:chOff x="6879885" y="2044307"/>
            <a:chExt cx="1610472" cy="1207962"/>
          </a:xfrm>
        </p:grpSpPr>
        <p:sp>
          <p:nvSpPr>
            <p:cNvPr id="40" name="TextBox 39"/>
            <p:cNvSpPr txBox="1"/>
            <p:nvPr/>
          </p:nvSpPr>
          <p:spPr>
            <a:xfrm flipH="1">
              <a:off x="6879885" y="2913715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제작자</a:t>
              </a:r>
            </a:p>
          </p:txBody>
        </p:sp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51" name="직사각형 50"/>
          <p:cNvSpPr/>
          <p:nvPr/>
        </p:nvSpPr>
        <p:spPr>
          <a:xfrm>
            <a:off x="1423086" y="2555045"/>
            <a:ext cx="5222789" cy="2734963"/>
          </a:xfrm>
          <a:prstGeom prst="rect">
            <a:avLst/>
          </a:prstGeom>
          <a:solidFill>
            <a:srgbClr val="ECECE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1429704" y="2563284"/>
            <a:ext cx="5220292" cy="2697455"/>
            <a:chOff x="1893083" y="2306595"/>
            <a:chExt cx="5220292" cy="2697455"/>
          </a:xfrm>
          <a:effectLst>
            <a:outerShdw blurRad="25400" algn="ctr" rotWithShape="0">
              <a:schemeClr val="tx1">
                <a:lumMod val="65000"/>
                <a:lumOff val="35000"/>
              </a:schemeClr>
            </a:outerShdw>
          </a:effectLst>
        </p:grpSpPr>
        <p:sp>
          <p:nvSpPr>
            <p:cNvPr id="53" name="직사각형 52"/>
            <p:cNvSpPr/>
            <p:nvPr/>
          </p:nvSpPr>
          <p:spPr>
            <a:xfrm>
              <a:off x="1893083" y="3665838"/>
              <a:ext cx="2693773" cy="197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 rot="20163802">
              <a:off x="4419602" y="3127874"/>
              <a:ext cx="2693773" cy="197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 rot="2679413">
              <a:off x="4272778" y="4246403"/>
              <a:ext cx="1715582" cy="190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 rot="5400000">
              <a:off x="2464816" y="2955682"/>
              <a:ext cx="1499289" cy="201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661894" y="4843848"/>
              <a:ext cx="1439122" cy="160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1517709" y="2707725"/>
            <a:ext cx="5037730" cy="2062013"/>
            <a:chOff x="1981088" y="2451036"/>
            <a:chExt cx="5037730" cy="2062013"/>
          </a:xfrm>
          <a:effectLst>
            <a:outerShdw blurRad="25400" algn="ctr" rotWithShape="0">
              <a:schemeClr val="accent4">
                <a:lumMod val="50000"/>
              </a:schemeClr>
            </a:outerShdw>
          </a:effectLst>
        </p:grpSpPr>
        <p:sp>
          <p:nvSpPr>
            <p:cNvPr id="59" name="직사각형 58"/>
            <p:cNvSpPr/>
            <p:nvPr/>
          </p:nvSpPr>
          <p:spPr>
            <a:xfrm>
              <a:off x="3410465" y="2957384"/>
              <a:ext cx="963827" cy="609600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550309" y="2957383"/>
              <a:ext cx="963827" cy="38717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 rot="20163004">
              <a:off x="5095997" y="3657006"/>
              <a:ext cx="963827" cy="38717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1"/>
            <p:cNvSpPr/>
            <p:nvPr/>
          </p:nvSpPr>
          <p:spPr>
            <a:xfrm rot="20163004">
              <a:off x="5132807" y="3603315"/>
              <a:ext cx="567149" cy="387719"/>
            </a:xfrm>
            <a:prstGeom prst="round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981088" y="3933240"/>
              <a:ext cx="753876" cy="57980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828389" y="3933240"/>
              <a:ext cx="1256694" cy="57980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>
              <a:off x="6189675" y="3604078"/>
              <a:ext cx="1208433" cy="4498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 rot="20158953">
              <a:off x="4654327" y="2648145"/>
              <a:ext cx="963827" cy="609600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rot="20158953">
              <a:off x="5687011" y="2459968"/>
              <a:ext cx="677380" cy="405623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2257361" y="2478389"/>
              <a:ext cx="753876" cy="1088596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3417685" y="2451036"/>
              <a:ext cx="963827" cy="38717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5035403" y="641524"/>
            <a:ext cx="1610472" cy="1047579"/>
            <a:chOff x="4926329" y="2659549"/>
            <a:chExt cx="1610472" cy="1047579"/>
          </a:xfrm>
        </p:grpSpPr>
        <p:sp>
          <p:nvSpPr>
            <p:cNvPr id="72" name="TextBox 71"/>
            <p:cNvSpPr txBox="1"/>
            <p:nvPr/>
          </p:nvSpPr>
          <p:spPr>
            <a:xfrm flipH="1">
              <a:off x="4926329" y="3368574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관리자</a:t>
              </a:r>
            </a:p>
          </p:txBody>
        </p:sp>
        <p:pic>
          <p:nvPicPr>
            <p:cNvPr id="73" name="Picture 1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366202" y="2659549"/>
              <a:ext cx="730726" cy="730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5" name="직사각형 74"/>
          <p:cNvSpPr/>
          <p:nvPr/>
        </p:nvSpPr>
        <p:spPr>
          <a:xfrm rot="20158953">
            <a:off x="4187541" y="2903201"/>
            <a:ext cx="972662" cy="6174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6583626" y="53699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지도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574265" y="90375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광고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577871" y="125685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정보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79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78"/>
          <p:cNvGrpSpPr/>
          <p:nvPr/>
        </p:nvGrpSpPr>
        <p:grpSpPr>
          <a:xfrm>
            <a:off x="3766764" y="1073704"/>
            <a:ext cx="1610472" cy="1286705"/>
            <a:chOff x="4926329" y="1532527"/>
            <a:chExt cx="1610472" cy="1286705"/>
          </a:xfrm>
        </p:grpSpPr>
        <p:sp>
          <p:nvSpPr>
            <p:cNvPr id="80" name="TextBox 79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grpSp>
        <p:nvGrpSpPr>
          <p:cNvPr id="82" name="그룹 81"/>
          <p:cNvGrpSpPr/>
          <p:nvPr/>
        </p:nvGrpSpPr>
        <p:grpSpPr>
          <a:xfrm>
            <a:off x="2004161" y="3606898"/>
            <a:ext cx="1610472" cy="1207962"/>
            <a:chOff x="6879885" y="2044307"/>
            <a:chExt cx="1610472" cy="1207962"/>
          </a:xfrm>
        </p:grpSpPr>
        <p:sp>
          <p:nvSpPr>
            <p:cNvPr id="83" name="TextBox 82"/>
            <p:cNvSpPr txBox="1"/>
            <p:nvPr/>
          </p:nvSpPr>
          <p:spPr>
            <a:xfrm flipH="1">
              <a:off x="6879885" y="2913715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제작자</a:t>
              </a:r>
            </a:p>
          </p:txBody>
        </p:sp>
        <p:pic>
          <p:nvPicPr>
            <p:cNvPr id="84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85" name="그룹 84"/>
          <p:cNvGrpSpPr/>
          <p:nvPr/>
        </p:nvGrpSpPr>
        <p:grpSpPr>
          <a:xfrm>
            <a:off x="5480559" y="3687089"/>
            <a:ext cx="1610472" cy="1047579"/>
            <a:chOff x="4926329" y="2659549"/>
            <a:chExt cx="1610472" cy="1047579"/>
          </a:xfrm>
        </p:grpSpPr>
        <p:sp>
          <p:nvSpPr>
            <p:cNvPr id="86" name="TextBox 85"/>
            <p:cNvSpPr txBox="1"/>
            <p:nvPr/>
          </p:nvSpPr>
          <p:spPr>
            <a:xfrm flipH="1">
              <a:off x="4926329" y="3368574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관리자</a:t>
              </a:r>
            </a:p>
          </p:txBody>
        </p:sp>
        <p:pic>
          <p:nvPicPr>
            <p:cNvPr id="87" name="Picture 1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366202" y="2659549"/>
              <a:ext cx="730726" cy="730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" name="그룹 1"/>
          <p:cNvGrpSpPr/>
          <p:nvPr/>
        </p:nvGrpSpPr>
        <p:grpSpPr>
          <a:xfrm>
            <a:off x="2994659" y="2170322"/>
            <a:ext cx="3154681" cy="2451452"/>
            <a:chOff x="2994659" y="2335695"/>
            <a:chExt cx="3154681" cy="2451452"/>
          </a:xfrm>
        </p:grpSpPr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695" y="2335695"/>
              <a:ext cx="2186609" cy="2186609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 flipH="1">
              <a:off x="2994659" y="4417815"/>
              <a:ext cx="3154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실내 지도 기반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플랫폼</a:t>
              </a: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58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19288 -0.11898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35" y="-594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11111E-6 L -0.18733 -0.1138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-569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2994659" y="3198167"/>
            <a:ext cx="3154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현재까지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?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60571" y="2775060"/>
            <a:ext cx="1989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   Project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COIN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23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224269" y="2890391"/>
            <a:ext cx="1989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RECO Beacon</a:t>
            </a:r>
          </a:p>
          <a:p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Bluetooth LE</a:t>
            </a:r>
          </a:p>
          <a:p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Android, iOS</a:t>
            </a:r>
          </a:p>
          <a:p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SDK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8" name="그림 7" descr="KakaoTalk_20160423_11504114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8221" y="839586"/>
            <a:ext cx="5173322" cy="517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4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FC 리더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2330" t="20045" r="8014"/>
          <a:stretch/>
        </p:blipFill>
        <p:spPr>
          <a:xfrm>
            <a:off x="5028590" y="1853512"/>
            <a:ext cx="2504303" cy="4435939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3591689" y="435390"/>
            <a:ext cx="1960614" cy="1286705"/>
            <a:chOff x="4751258" y="1532527"/>
            <a:chExt cx="1960614" cy="1286705"/>
          </a:xfrm>
        </p:grpSpPr>
        <p:sp>
          <p:nvSpPr>
            <p:cNvPr id="19" name="TextBox 18"/>
            <p:cNvSpPr txBox="1"/>
            <p:nvPr/>
          </p:nvSpPr>
          <p:spPr>
            <a:xfrm flipH="1">
              <a:off x="4751258" y="2480678"/>
              <a:ext cx="19606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사용자 어플리케이션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5300434" y="6305664"/>
            <a:ext cx="1960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NFC, QR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산돌고딕 L" panose="02030504000101010101" pitchFamily="18" charset="-127"/>
              <a:ea typeface="산돌고딕 L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1845732" y="6308641"/>
            <a:ext cx="1960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Google Maps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산돌고딕 L" panose="02030504000101010101" pitchFamily="18" charset="-127"/>
              <a:ea typeface="산돌고딕 L" panose="02030504000101010101" pitchFamily="18" charset="-127"/>
            </a:endParaRPr>
          </a:p>
        </p:txBody>
      </p:sp>
      <p:pic>
        <p:nvPicPr>
          <p:cNvPr id="10" name="승진이형2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12916" y="1837112"/>
            <a:ext cx="2610198" cy="444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1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3575516" y="522371"/>
            <a:ext cx="1992968" cy="1207962"/>
            <a:chOff x="6688637" y="2044307"/>
            <a:chExt cx="1992968" cy="1207962"/>
          </a:xfrm>
        </p:grpSpPr>
        <p:sp>
          <p:nvSpPr>
            <p:cNvPr id="40" name="TextBox 39"/>
            <p:cNvSpPr txBox="1"/>
            <p:nvPr/>
          </p:nvSpPr>
          <p:spPr>
            <a:xfrm flipH="1">
              <a:off x="6688637" y="2913715"/>
              <a:ext cx="1992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</a:t>
              </a:r>
              <a:r>
                <a:rPr lang="ko-KR" altLang="en-US" sz="16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제작 프로그램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9" name="TextBox 7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425" y="2099459"/>
            <a:ext cx="2215901" cy="26590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88" y="2531202"/>
            <a:ext cx="2316898" cy="1795596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49" y="1830910"/>
            <a:ext cx="7886702" cy="4433572"/>
          </a:xfrm>
          <a:prstGeom prst="rect">
            <a:avLst/>
          </a:prstGeom>
          <a:effectLst>
            <a:outerShdw blurRad="127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0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511</TotalTime>
  <Words>273</Words>
  <Application>Microsoft Office PowerPoint</Application>
  <PresentationFormat>화면 슬라이드 쇼(4:3)</PresentationFormat>
  <Paragraphs>91</Paragraphs>
  <Slides>15</Slides>
  <Notes>6</Notes>
  <HiddenSlides>0</HiddenSlides>
  <MMClips>4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Calibri Light</vt:lpstr>
      <vt:lpstr>산돌고딕 L</vt:lpstr>
      <vt:lpstr>맑은 고딕</vt:lpstr>
      <vt:lpstr>Aharoni</vt:lpstr>
      <vt:lpstr>Calibri</vt:lpstr>
      <vt:lpstr>산돌고딕 M</vt:lpstr>
      <vt:lpstr>-윤고딕320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 Kyu Yu</dc:creator>
  <cp:lastModifiedBy>Dong Kyu Yu</cp:lastModifiedBy>
  <cp:revision>221</cp:revision>
  <dcterms:created xsi:type="dcterms:W3CDTF">2016-04-03T09:53:22Z</dcterms:created>
  <dcterms:modified xsi:type="dcterms:W3CDTF">2016-04-24T14:54:43Z</dcterms:modified>
</cp:coreProperties>
</file>